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60" r:id="rId4"/>
    <p:sldId id="268" r:id="rId5"/>
    <p:sldId id="262" r:id="rId6"/>
    <p:sldId id="265" r:id="rId7"/>
    <p:sldId id="264" r:id="rId8"/>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 jinde" userId="2750fd1aba1fea6a" providerId="LiveId" clId="{58C2B6E7-B03B-4B45-96E2-C9E9F5F6F050}"/>
    <pc:docChg chg="delSld">
      <pc:chgData name="xiao jinde" userId="2750fd1aba1fea6a" providerId="LiveId" clId="{58C2B6E7-B03B-4B45-96E2-C9E9F5F6F050}" dt="2021-05-24T08:03:05.185" v="0" actId="2696"/>
      <pc:docMkLst>
        <pc:docMk/>
      </pc:docMkLst>
      <pc:sldChg chg="del">
        <pc:chgData name="xiao jinde" userId="2750fd1aba1fea6a" providerId="LiveId" clId="{58C2B6E7-B03B-4B45-96E2-C9E9F5F6F050}" dt="2021-05-24T08:03:05.185" v="0" actId="2696"/>
        <pc:sldMkLst>
          <pc:docMk/>
          <pc:sldMk cId="2929155061"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C4C9F1E1-6FD1-4DFB-BCDD-BEDB135830A2}" type="datetimeFigureOut">
              <a:rPr kumimoji="1" lang="ja-JP" altLang="en-US" smtClean="0"/>
              <a:t>2021/5/24</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7B0E5C42-25AC-4D67-A006-E69640F512FA}" type="slidenum">
              <a:rPr kumimoji="1" lang="ja-JP" altLang="en-US" smtClean="0"/>
              <a:t>‹#›</a:t>
            </a:fld>
            <a:endParaRPr kumimoji="1" lang="ja-JP" altLang="en-US"/>
          </a:p>
        </p:txBody>
      </p:sp>
    </p:spTree>
    <p:extLst>
      <p:ext uri="{BB962C8B-B14F-4D97-AF65-F5344CB8AC3E}">
        <p14:creationId xmlns:p14="http://schemas.microsoft.com/office/powerpoint/2010/main" val="35471820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企画販売：日本株式会社ＳＨＡＮＢＡＲＡ〒</a:t>
            </a:r>
            <a:r>
              <a:rPr kumimoji="1" lang="en-US" altLang="ja-JP" dirty="0"/>
              <a:t>113-0021</a:t>
            </a:r>
            <a:r>
              <a:rPr kumimoji="1" lang="ja-JP" altLang="en-US" dirty="0"/>
              <a:t>東京都文京区本駒込４－１９－５</a:t>
            </a:r>
          </a:p>
        </p:txBody>
      </p:sp>
      <p:sp>
        <p:nvSpPr>
          <p:cNvPr id="4" name="スライド番号プレースホルダー 3"/>
          <p:cNvSpPr>
            <a:spLocks noGrp="1"/>
          </p:cNvSpPr>
          <p:nvPr>
            <p:ph type="sldNum" sz="quarter" idx="5"/>
          </p:nvPr>
        </p:nvSpPr>
        <p:spPr/>
        <p:txBody>
          <a:bodyPr/>
          <a:lstStyle/>
          <a:p>
            <a:fld id="{7B0E5C42-25AC-4D67-A006-E69640F512FA}" type="slidenum">
              <a:rPr kumimoji="1" lang="ja-JP" altLang="en-US" smtClean="0"/>
              <a:t>1</a:t>
            </a:fld>
            <a:endParaRPr kumimoji="1" lang="ja-JP" altLang="en-US"/>
          </a:p>
        </p:txBody>
      </p:sp>
    </p:spTree>
    <p:extLst>
      <p:ext uri="{BB962C8B-B14F-4D97-AF65-F5344CB8AC3E}">
        <p14:creationId xmlns:p14="http://schemas.microsoft.com/office/powerpoint/2010/main" val="2458806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5493C1-F6D9-43D8-A929-6DE3498D0BF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1B7F576-B5F6-4761-88D9-6594632971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B795828-D7CA-4F1A-9251-002A594B6238}"/>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5" name="フッター プレースホルダー 4">
            <a:extLst>
              <a:ext uri="{FF2B5EF4-FFF2-40B4-BE49-F238E27FC236}">
                <a16:creationId xmlns:a16="http://schemas.microsoft.com/office/drawing/2014/main" id="{353534A6-5EAA-4EB4-8D7C-5673D78459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FD81FF-F716-4A1A-94C6-D56834C1D4F6}"/>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119485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C73552-3524-4278-9152-BD9B6BD0043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8C35A1B-C0C2-43C0-9A61-F3EF0B61035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05F694-9030-4BAC-BA2A-1FB0E2C34A73}"/>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5" name="フッター プレースホルダー 4">
            <a:extLst>
              <a:ext uri="{FF2B5EF4-FFF2-40B4-BE49-F238E27FC236}">
                <a16:creationId xmlns:a16="http://schemas.microsoft.com/office/drawing/2014/main" id="{D5B2747B-7B77-4DE3-B26E-99CDFACAC6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26EA5E-12CC-40B9-80D4-FED8A54D006B}"/>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139517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FA7DE6F-B842-424A-A602-9DF8FAA6792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570C023-28DF-4477-B277-120FC505634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FCD8EB-6F00-414D-A637-A614AE393F1F}"/>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5" name="フッター プレースホルダー 4">
            <a:extLst>
              <a:ext uri="{FF2B5EF4-FFF2-40B4-BE49-F238E27FC236}">
                <a16:creationId xmlns:a16="http://schemas.microsoft.com/office/drawing/2014/main" id="{BAF799F0-461E-42F1-B11B-DCCC53B8BDC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44A818-6575-4531-A4B6-116A7E1A5BE3}"/>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2644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FA7451-8013-46FF-9DD0-08448BF183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DD4DED-9AEA-4D9D-9D85-6F838D35A63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097685-3914-4B3F-986D-02DEFB2EB555}"/>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5" name="フッター プレースホルダー 4">
            <a:extLst>
              <a:ext uri="{FF2B5EF4-FFF2-40B4-BE49-F238E27FC236}">
                <a16:creationId xmlns:a16="http://schemas.microsoft.com/office/drawing/2014/main" id="{51B8C9C4-E6EB-4085-A2E8-EB80A685FF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C7C31C-1296-4C52-8278-6B12C8814775}"/>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388503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D910D-8970-4D64-AA23-36FBDCDD71A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E931CC8-8AB4-4B3C-98D9-23D04C3722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0B9BD41-0D8F-44FC-8562-95D095FD85DA}"/>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5" name="フッター プレースホルダー 4">
            <a:extLst>
              <a:ext uri="{FF2B5EF4-FFF2-40B4-BE49-F238E27FC236}">
                <a16:creationId xmlns:a16="http://schemas.microsoft.com/office/drawing/2014/main" id="{85123B7C-D0A5-4069-ADE5-21E1C8E5FE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EEB6B0-F2F7-422B-B9BA-9FFE1800B339}"/>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197432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DEC41E-A396-4CC7-865D-801BB67FB20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6E2D378-EECF-41EC-B532-894874C6DF9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F86736A-0EEA-43FC-8569-97FD53F968E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640000E-46EE-4546-82C3-9540A6F9182C}"/>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6" name="フッター プレースホルダー 5">
            <a:extLst>
              <a:ext uri="{FF2B5EF4-FFF2-40B4-BE49-F238E27FC236}">
                <a16:creationId xmlns:a16="http://schemas.microsoft.com/office/drawing/2014/main" id="{46BC37FE-DDC8-4703-AD48-785539509C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4E292C-240E-4BAE-AC4E-09B038D8EA2D}"/>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135158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0DE4A1-5F95-4D41-9D03-BB54F51A183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E26F1A-B1A4-4174-9910-8A4748639C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05EE9E-FE8D-4629-A85A-5D3962811E4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6BC91E-9F3E-41E6-B7D2-C8A389BAE5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733FF46-EBB3-477F-984E-60D23CF9ACF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347A6BD-379F-4E54-A3B1-B140132FCCDF}"/>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8" name="フッター プレースホルダー 7">
            <a:extLst>
              <a:ext uri="{FF2B5EF4-FFF2-40B4-BE49-F238E27FC236}">
                <a16:creationId xmlns:a16="http://schemas.microsoft.com/office/drawing/2014/main" id="{5AA09DE8-C5F1-4EBB-8C06-C6864EDD6FA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2F5CC34-2029-427E-8C39-B50EA3A323E7}"/>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14480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58FF42-A9CB-46A0-AAF6-D59BA90F40F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D924F1-819D-4979-8257-6E2DCE0939C7}"/>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4" name="フッター プレースホルダー 3">
            <a:extLst>
              <a:ext uri="{FF2B5EF4-FFF2-40B4-BE49-F238E27FC236}">
                <a16:creationId xmlns:a16="http://schemas.microsoft.com/office/drawing/2014/main" id="{C33A2E45-D169-45A7-A6CF-0B74A8B7611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D001377-D851-4E5D-9B81-A9C51BCA185D}"/>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415154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3523904-AF57-48B9-BF9F-038CBEE9FE20}"/>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3" name="フッター プレースホルダー 2">
            <a:extLst>
              <a:ext uri="{FF2B5EF4-FFF2-40B4-BE49-F238E27FC236}">
                <a16:creationId xmlns:a16="http://schemas.microsoft.com/office/drawing/2014/main" id="{34B9A685-4103-415C-AD69-FC090D5B959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2FD991F-03B5-4636-824D-31DB56BF79E4}"/>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2146735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B9582-1636-4763-948E-538BB77CACA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9B3BAC-54BE-4BAE-85B3-443C661BED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3E9E65E-B387-496C-9594-AB2F405C2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2BB612-20C0-483A-BA4E-27B23D602F0B}"/>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6" name="フッター プレースホルダー 5">
            <a:extLst>
              <a:ext uri="{FF2B5EF4-FFF2-40B4-BE49-F238E27FC236}">
                <a16:creationId xmlns:a16="http://schemas.microsoft.com/office/drawing/2014/main" id="{F31D6429-439A-48EE-9489-AF1D5E51C5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6530D33-70A6-49F1-ACC5-E7C860754A70}"/>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39304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D57DEA-3522-4E13-981B-3A179454AA5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6E2F95C-A04B-48FB-A7C2-B7C1FA95D6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F9CEE46-E591-4C57-A04A-C28E4F015C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13BA80D-456B-4D77-93B6-1B82475A9CC6}"/>
              </a:ext>
            </a:extLst>
          </p:cNvPr>
          <p:cNvSpPr>
            <a:spLocks noGrp="1"/>
          </p:cNvSpPr>
          <p:nvPr>
            <p:ph type="dt" sz="half" idx="10"/>
          </p:nvPr>
        </p:nvSpPr>
        <p:spPr/>
        <p:txBody>
          <a:bodyPr/>
          <a:lstStyle/>
          <a:p>
            <a:fld id="{557AC188-62A1-4301-B193-9F628C20F9EB}" type="datetimeFigureOut">
              <a:rPr kumimoji="1" lang="ja-JP" altLang="en-US" smtClean="0"/>
              <a:t>2021/5/24</a:t>
            </a:fld>
            <a:endParaRPr kumimoji="1" lang="ja-JP" altLang="en-US"/>
          </a:p>
        </p:txBody>
      </p:sp>
      <p:sp>
        <p:nvSpPr>
          <p:cNvPr id="6" name="フッター プレースホルダー 5">
            <a:extLst>
              <a:ext uri="{FF2B5EF4-FFF2-40B4-BE49-F238E27FC236}">
                <a16:creationId xmlns:a16="http://schemas.microsoft.com/office/drawing/2014/main" id="{8553C49B-427C-48BA-83FB-2362457285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43286BF-47E1-4E9E-9948-CF4494E9BED4}"/>
              </a:ext>
            </a:extLst>
          </p:cNvPr>
          <p:cNvSpPr>
            <a:spLocks noGrp="1"/>
          </p:cNvSpPr>
          <p:nvPr>
            <p:ph type="sldNum" sz="quarter" idx="12"/>
          </p:nvPr>
        </p:nvSpPr>
        <p:spPr/>
        <p:txBody>
          <a:body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176512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83A8FE3-FAF4-49E8-B1F4-D57A0AD71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D397EC-A1B5-4971-98C2-8F59D50879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564F47-CF5E-41D5-8488-9140BC5130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AC188-62A1-4301-B193-9F628C20F9EB}" type="datetimeFigureOut">
              <a:rPr kumimoji="1" lang="ja-JP" altLang="en-US" smtClean="0"/>
              <a:t>2021/5/24</a:t>
            </a:fld>
            <a:endParaRPr kumimoji="1" lang="ja-JP" altLang="en-US"/>
          </a:p>
        </p:txBody>
      </p:sp>
      <p:sp>
        <p:nvSpPr>
          <p:cNvPr id="5" name="フッター プレースホルダー 4">
            <a:extLst>
              <a:ext uri="{FF2B5EF4-FFF2-40B4-BE49-F238E27FC236}">
                <a16:creationId xmlns:a16="http://schemas.microsoft.com/office/drawing/2014/main" id="{0BA36E47-42AD-4435-993D-8786C68E4C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E9DC510-1324-46CD-9453-E52FDE56EB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CA0D9-F0D2-476C-B2B2-927BD1ECE1C8}" type="slidenum">
              <a:rPr kumimoji="1" lang="ja-JP" altLang="en-US" smtClean="0"/>
              <a:t>‹#›</a:t>
            </a:fld>
            <a:endParaRPr kumimoji="1" lang="ja-JP" altLang="en-US"/>
          </a:p>
        </p:txBody>
      </p:sp>
    </p:spTree>
    <p:extLst>
      <p:ext uri="{BB962C8B-B14F-4D97-AF65-F5344CB8AC3E}">
        <p14:creationId xmlns:p14="http://schemas.microsoft.com/office/powerpoint/2010/main" val="6666651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anbara.inf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02C3DB-16E4-49ED-AA2C-064CF6655F3A}"/>
              </a:ext>
            </a:extLst>
          </p:cNvPr>
          <p:cNvSpPr>
            <a:spLocks noGrp="1"/>
          </p:cNvSpPr>
          <p:nvPr>
            <p:ph type="ctrTitle"/>
          </p:nvPr>
        </p:nvSpPr>
        <p:spPr>
          <a:xfrm>
            <a:off x="1154955" y="-588389"/>
            <a:ext cx="8825658" cy="3329581"/>
          </a:xfrm>
        </p:spPr>
        <p:txBody>
          <a:bodyPr/>
          <a:lstStyle/>
          <a:p>
            <a:r>
              <a:rPr kumimoji="1" lang="ja-JP" altLang="en-US" sz="6000" dirty="0"/>
              <a:t>日本一美肌湯美又温泉</a:t>
            </a:r>
          </a:p>
        </p:txBody>
      </p:sp>
      <p:sp>
        <p:nvSpPr>
          <p:cNvPr id="3" name="字幕 2">
            <a:extLst>
              <a:ext uri="{FF2B5EF4-FFF2-40B4-BE49-F238E27FC236}">
                <a16:creationId xmlns:a16="http://schemas.microsoft.com/office/drawing/2014/main" id="{26C1E6F9-4079-4AE9-BCDF-577612EE72CE}"/>
              </a:ext>
            </a:extLst>
          </p:cNvPr>
          <p:cNvSpPr>
            <a:spLocks noGrp="1"/>
          </p:cNvSpPr>
          <p:nvPr>
            <p:ph type="subTitle" idx="1"/>
          </p:nvPr>
        </p:nvSpPr>
        <p:spPr>
          <a:xfrm>
            <a:off x="1154955" y="3429000"/>
            <a:ext cx="8825658" cy="2219226"/>
          </a:xfrm>
        </p:spPr>
        <p:txBody>
          <a:bodyPr>
            <a:normAutofit/>
          </a:bodyPr>
          <a:lstStyle/>
          <a:p>
            <a:pPr algn="ctr"/>
            <a:r>
              <a:rPr kumimoji="1" lang="ja-JP" altLang="en-US" dirty="0"/>
              <a:t>高級温泉入浴剤「美又の華湯」</a:t>
            </a:r>
            <a:endParaRPr kumimoji="1" lang="en-US" altLang="ja-JP" dirty="0"/>
          </a:p>
          <a:p>
            <a:pPr algn="ctr"/>
            <a:r>
              <a:rPr kumimoji="1" lang="ja-JP" altLang="en-US" dirty="0"/>
              <a:t>株式会社ＳＨＡＮＢＡＲＡ</a:t>
            </a:r>
            <a:endParaRPr kumimoji="1" lang="en-US" altLang="ja-JP" dirty="0"/>
          </a:p>
          <a:p>
            <a:pPr algn="ctr"/>
            <a:r>
              <a:rPr kumimoji="1" lang="ja-JP" altLang="en-US" dirty="0"/>
              <a:t>〒</a:t>
            </a:r>
            <a:r>
              <a:rPr kumimoji="1" lang="en-US" altLang="ja-JP" dirty="0"/>
              <a:t>113-0021</a:t>
            </a:r>
            <a:r>
              <a:rPr kumimoji="1" lang="ja-JP" altLang="en-US" dirty="0"/>
              <a:t>東京都文京区本駒込４－１９－５</a:t>
            </a:r>
            <a:endParaRPr kumimoji="1" lang="en-US" altLang="ja-JP" dirty="0"/>
          </a:p>
          <a:p>
            <a:pPr algn="ctr"/>
            <a:r>
              <a:rPr lang="en-US" altLang="ja-JP" dirty="0">
                <a:hlinkClick r:id="rId3"/>
              </a:rPr>
              <a:t>SHANBARA</a:t>
            </a:r>
            <a:r>
              <a:rPr lang="ja-JP" altLang="en-US" dirty="0">
                <a:hlinkClick r:id="rId3"/>
              </a:rPr>
              <a:t>株式会社</a:t>
            </a:r>
            <a:endParaRPr lang="en-US" altLang="ja-JP" dirty="0"/>
          </a:p>
          <a:p>
            <a:pPr algn="ctr"/>
            <a:endParaRPr kumimoji="1" lang="en-US" altLang="ja-JP" dirty="0"/>
          </a:p>
          <a:p>
            <a:pPr algn="ctr"/>
            <a:endParaRPr lang="en-US" altLang="ja-JP" dirty="0"/>
          </a:p>
          <a:p>
            <a:pPr algn="ctr"/>
            <a:endParaRPr kumimoji="1" lang="en-US" altLang="ja-JP" dirty="0"/>
          </a:p>
          <a:p>
            <a:endParaRPr kumimoji="1" lang="ja-JP" altLang="en-US" dirty="0"/>
          </a:p>
        </p:txBody>
      </p:sp>
    </p:spTree>
    <p:extLst>
      <p:ext uri="{BB962C8B-B14F-4D97-AF65-F5344CB8AC3E}">
        <p14:creationId xmlns:p14="http://schemas.microsoft.com/office/powerpoint/2010/main" val="187188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801B8C-10EA-4171-9F9D-A3962AAD2ADD}"/>
              </a:ext>
            </a:extLst>
          </p:cNvPr>
          <p:cNvSpPr>
            <a:spLocks noGrp="1"/>
          </p:cNvSpPr>
          <p:nvPr>
            <p:ph type="ctrTitle"/>
          </p:nvPr>
        </p:nvSpPr>
        <p:spPr>
          <a:xfrm>
            <a:off x="1524000" y="1122363"/>
            <a:ext cx="9144000" cy="781851"/>
          </a:xfrm>
        </p:spPr>
        <p:txBody>
          <a:bodyPr anchor="t">
            <a:normAutofit/>
          </a:bodyPr>
          <a:lstStyle/>
          <a:p>
            <a:r>
              <a:rPr lang="ja-JP" altLang="en-US" sz="2000" b="0" kern="150" dirty="0">
                <a:solidFill>
                  <a:srgbClr val="201613"/>
                </a:solidFill>
                <a:effectLst/>
                <a:latin typeface="Liberation Serif"/>
                <a:ea typeface="BIZ UDP明朝 Medium" panose="02020500000000000000" pitchFamily="18" charset="-128"/>
              </a:rPr>
              <a:t>日本一「</a:t>
            </a:r>
            <a:r>
              <a:rPr lang="ja-JP" altLang="ja-JP" sz="2000" b="0" kern="150" dirty="0">
                <a:solidFill>
                  <a:srgbClr val="201613"/>
                </a:solidFill>
                <a:effectLst/>
                <a:latin typeface="Liberation Serif"/>
                <a:ea typeface="BIZ UDP明朝 Medium" panose="02020500000000000000" pitchFamily="18" charset="-128"/>
              </a:rPr>
              <a:t>美肌の湯」</a:t>
            </a:r>
            <a:br>
              <a:rPr lang="ja-JP" altLang="ja-JP" sz="2000" b="1" kern="150" dirty="0">
                <a:effectLst/>
                <a:latin typeface="Liberation Serif"/>
              </a:rPr>
            </a:br>
            <a:endParaRPr kumimoji="1" lang="ja-JP" altLang="en-US" sz="2000" dirty="0"/>
          </a:p>
        </p:txBody>
      </p:sp>
      <p:sp>
        <p:nvSpPr>
          <p:cNvPr id="3" name="字幕 2">
            <a:extLst>
              <a:ext uri="{FF2B5EF4-FFF2-40B4-BE49-F238E27FC236}">
                <a16:creationId xmlns:a16="http://schemas.microsoft.com/office/drawing/2014/main" id="{C771C15C-9A53-4090-BF6F-E5D1AD680852}"/>
              </a:ext>
            </a:extLst>
          </p:cNvPr>
          <p:cNvSpPr>
            <a:spLocks noGrp="1"/>
          </p:cNvSpPr>
          <p:nvPr>
            <p:ph type="subTitle" idx="1"/>
          </p:nvPr>
        </p:nvSpPr>
        <p:spPr>
          <a:xfrm>
            <a:off x="1524000" y="2554664"/>
            <a:ext cx="9144000" cy="2703136"/>
          </a:xfrm>
        </p:spPr>
        <p:txBody>
          <a:bodyPr/>
          <a:lstStyle/>
          <a:p>
            <a:r>
              <a:rPr lang="ja-JP" altLang="ja-JP" sz="1800" kern="150" dirty="0">
                <a:solidFill>
                  <a:srgbClr val="201613"/>
                </a:solidFill>
                <a:effectLst/>
                <a:latin typeface="Liberation Serif"/>
                <a:ea typeface="BIZ UDP明朝 Medium" panose="02020500000000000000" pitchFamily="18" charset="-128"/>
                <a:cs typeface="Arial" panose="020B0604020202020204" pitchFamily="34" charset="0"/>
              </a:rPr>
              <a:t>美又温泉の泉質はとろとろとしている独特の心地よい手触りと肌触りが好評で、</a:t>
            </a:r>
            <a:br>
              <a:rPr lang="en-US" altLang="ja-JP" sz="1800" kern="150" dirty="0">
                <a:solidFill>
                  <a:srgbClr val="201613"/>
                </a:solidFill>
                <a:effectLst/>
                <a:latin typeface="Liberation Serif"/>
                <a:ea typeface="BIZ UDP明朝 Medium" panose="02020500000000000000" pitchFamily="18" charset="-128"/>
                <a:cs typeface="Arial" panose="020B0604020202020204" pitchFamily="34" charset="0"/>
              </a:rPr>
            </a:br>
            <a:r>
              <a:rPr lang="ja-JP" altLang="ja-JP" sz="1800" kern="150" dirty="0">
                <a:solidFill>
                  <a:srgbClr val="201613"/>
                </a:solidFill>
                <a:effectLst/>
                <a:latin typeface="Liberation Serif"/>
                <a:ea typeface="BIZ UDP明朝 Medium" panose="02020500000000000000" pitchFamily="18" charset="-128"/>
                <a:cs typeface="Arial" panose="020B0604020202020204" pitchFamily="34" charset="0"/>
              </a:rPr>
              <a:t>温泉から上がって、しばらくたってもまるで化粧水か乳液をつけたようにすべすべでなめらか。</a:t>
            </a:r>
            <a:br>
              <a:rPr lang="en-US" altLang="ja-JP" sz="1800" kern="150" dirty="0">
                <a:solidFill>
                  <a:srgbClr val="201613"/>
                </a:solidFill>
                <a:effectLst/>
                <a:latin typeface="Liberation Serif"/>
                <a:ea typeface="BIZ UDP明朝 Medium" panose="02020500000000000000" pitchFamily="18" charset="-128"/>
                <a:cs typeface="Arial" panose="020B0604020202020204" pitchFamily="34" charset="0"/>
              </a:rPr>
            </a:br>
            <a:r>
              <a:rPr lang="ja-JP" altLang="ja-JP" sz="1800" kern="150" dirty="0">
                <a:solidFill>
                  <a:srgbClr val="201613"/>
                </a:solidFill>
                <a:effectLst/>
                <a:latin typeface="Liberation Serif"/>
                <a:ea typeface="BIZ UDP明朝 Medium" panose="02020500000000000000" pitchFamily="18" charset="-128"/>
                <a:cs typeface="Arial" panose="020B0604020202020204" pitchFamily="34" charset="0"/>
              </a:rPr>
              <a:t>その効果が絶賛され、この湯を使った化粧品も製造されているほどです。</a:t>
            </a:r>
            <a:br>
              <a:rPr lang="en-US" altLang="ja-JP" sz="1800" kern="150" dirty="0">
                <a:solidFill>
                  <a:srgbClr val="201613"/>
                </a:solidFill>
                <a:effectLst/>
                <a:latin typeface="Liberation Serif"/>
                <a:ea typeface="BIZ UDP明朝 Medium" panose="02020500000000000000" pitchFamily="18" charset="-128"/>
                <a:cs typeface="Arial" panose="020B0604020202020204" pitchFamily="34" charset="0"/>
              </a:rPr>
            </a:br>
            <a:r>
              <a:rPr lang="ja-JP" altLang="ja-JP" sz="1800" kern="150" dirty="0">
                <a:solidFill>
                  <a:srgbClr val="201613"/>
                </a:solidFill>
                <a:effectLst/>
                <a:latin typeface="Liberation Serif"/>
                <a:ea typeface="BIZ UDP明朝 Medium" panose="02020500000000000000" pitchFamily="18" charset="-128"/>
                <a:cs typeface="Arial" panose="020B0604020202020204" pitchFamily="34" charset="0"/>
              </a:rPr>
              <a:t>最近は「泉質日本一」 「日本一の美肌湯」 「至高の肌再生の湯」 「誰にも教えたくない湿泉」「とろっとろの湯」として、</a:t>
            </a:r>
            <a:br>
              <a:rPr lang="en-US" altLang="ja-JP" sz="1800" kern="150" dirty="0">
                <a:solidFill>
                  <a:srgbClr val="201613"/>
                </a:solidFill>
                <a:effectLst/>
                <a:latin typeface="Liberation Serif"/>
                <a:ea typeface="BIZ UDP明朝 Medium" panose="02020500000000000000" pitchFamily="18" charset="-128"/>
                <a:cs typeface="Arial" panose="020B0604020202020204" pitchFamily="34" charset="0"/>
              </a:rPr>
            </a:br>
            <a:r>
              <a:rPr lang="ja-JP" altLang="ja-JP" sz="1800" kern="150" dirty="0">
                <a:solidFill>
                  <a:srgbClr val="201613"/>
                </a:solidFill>
                <a:effectLst/>
                <a:latin typeface="Liberation Serif"/>
                <a:ea typeface="BIZ UDP明朝 Medium" panose="02020500000000000000" pitchFamily="18" charset="-128"/>
                <a:cs typeface="Arial" panose="020B0604020202020204" pitchFamily="34" charset="0"/>
              </a:rPr>
              <a:t>ネットや</a:t>
            </a:r>
            <a:r>
              <a:rPr lang="en-US" altLang="ja-JP" sz="1800" kern="150" dirty="0">
                <a:solidFill>
                  <a:srgbClr val="201613"/>
                </a:solidFill>
                <a:effectLst/>
                <a:latin typeface="Liberation Serif"/>
                <a:ea typeface="BIZ UDP明朝 Medium" panose="02020500000000000000" pitchFamily="18" charset="-128"/>
                <a:cs typeface="Arial" panose="020B0604020202020204" pitchFamily="34" charset="0"/>
              </a:rPr>
              <a:t>SNS</a:t>
            </a:r>
            <a:r>
              <a:rPr lang="ja-JP" altLang="ja-JP" sz="1800" kern="150" dirty="0">
                <a:solidFill>
                  <a:srgbClr val="201613"/>
                </a:solidFill>
                <a:effectLst/>
                <a:latin typeface="Liberation Serif"/>
                <a:ea typeface="BIZ UDP明朝 Medium" panose="02020500000000000000" pitchFamily="18" charset="-128"/>
                <a:cs typeface="Arial" panose="020B0604020202020204" pitchFamily="34" charset="0"/>
              </a:rPr>
              <a:t>等で紹介されている山陰の秘湯です。</a:t>
            </a:r>
            <a:endParaRPr lang="ja-JP" altLang="ja-JP" sz="1800" kern="150" dirty="0">
              <a:effectLst/>
              <a:latin typeface="Liberation Serif"/>
              <a:ea typeface="ＭＳ 明朝" panose="02020609040205080304" pitchFamily="17" charset="-128"/>
              <a:cs typeface="Arial" panose="020B0604020202020204" pitchFamily="34" charset="0"/>
            </a:endParaRPr>
          </a:p>
          <a:p>
            <a:endParaRPr kumimoji="1" lang="ja-JP" altLang="en-US" dirty="0"/>
          </a:p>
        </p:txBody>
      </p:sp>
    </p:spTree>
    <p:extLst>
      <p:ext uri="{BB962C8B-B14F-4D97-AF65-F5344CB8AC3E}">
        <p14:creationId xmlns:p14="http://schemas.microsoft.com/office/powerpoint/2010/main" val="1264921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3B448C-823B-4D28-82EB-422DE81CF302}"/>
              </a:ext>
            </a:extLst>
          </p:cNvPr>
          <p:cNvSpPr>
            <a:spLocks noGrp="1"/>
          </p:cNvSpPr>
          <p:nvPr>
            <p:ph type="title"/>
          </p:nvPr>
        </p:nvSpPr>
        <p:spPr/>
        <p:txBody>
          <a:bodyPr>
            <a:normAutofit fontScale="90000"/>
          </a:bodyPr>
          <a:lstStyle/>
          <a:p>
            <a:r>
              <a:rPr kumimoji="1" lang="ja-JP" altLang="en-US" dirty="0"/>
              <a:t>神の国島根西部石見銀山の水脈がつながる。泉質は日本一、</a:t>
            </a:r>
            <a:r>
              <a:rPr kumimoji="1" lang="en-US" altLang="ja-JP" dirty="0"/>
              <a:t>PH9.9</a:t>
            </a:r>
            <a:r>
              <a:rPr kumimoji="1" lang="ja-JP" altLang="en-US" dirty="0"/>
              <a:t>、メタケイ酸豊富。国民保養センターから鳥瞰</a:t>
            </a:r>
          </a:p>
        </p:txBody>
      </p:sp>
      <p:pic>
        <p:nvPicPr>
          <p:cNvPr id="5" name="コンテンツ プレースホルダー 4">
            <a:extLst>
              <a:ext uri="{FF2B5EF4-FFF2-40B4-BE49-F238E27FC236}">
                <a16:creationId xmlns:a16="http://schemas.microsoft.com/office/drawing/2014/main" id="{3B30B85C-303A-4A3F-BB5B-7A424F18C0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0589" y="2467651"/>
            <a:ext cx="7041823" cy="3962573"/>
          </a:xfrm>
        </p:spPr>
      </p:pic>
    </p:spTree>
    <p:extLst>
      <p:ext uri="{BB962C8B-B14F-4D97-AF65-F5344CB8AC3E}">
        <p14:creationId xmlns:p14="http://schemas.microsoft.com/office/powerpoint/2010/main" val="58591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B833A48-57D5-4FA6-A494-C016C4E24882}"/>
              </a:ext>
            </a:extLst>
          </p:cNvPr>
          <p:cNvGraphicFramePr>
            <a:graphicFrameLocks noGrp="1"/>
          </p:cNvGraphicFramePr>
          <p:nvPr>
            <p:extLst>
              <p:ext uri="{D42A27DB-BD31-4B8C-83A1-F6EECF244321}">
                <p14:modId xmlns:p14="http://schemas.microsoft.com/office/powerpoint/2010/main" val="3242590719"/>
              </p:ext>
            </p:extLst>
          </p:nvPr>
        </p:nvGraphicFramePr>
        <p:xfrm>
          <a:off x="3054485" y="2412458"/>
          <a:ext cx="6965004" cy="4057574"/>
        </p:xfrm>
        <a:graphic>
          <a:graphicData uri="http://schemas.openxmlformats.org/drawingml/2006/table">
            <a:tbl>
              <a:tblPr>
                <a:tableStyleId>{5C22544A-7EE6-4342-B048-85BDC9FD1C3A}</a:tableStyleId>
              </a:tblPr>
              <a:tblGrid>
                <a:gridCol w="2671729">
                  <a:extLst>
                    <a:ext uri="{9D8B030D-6E8A-4147-A177-3AD203B41FA5}">
                      <a16:colId xmlns:a16="http://schemas.microsoft.com/office/drawing/2014/main" val="550739485"/>
                    </a:ext>
                  </a:extLst>
                </a:gridCol>
                <a:gridCol w="2671729">
                  <a:extLst>
                    <a:ext uri="{9D8B030D-6E8A-4147-A177-3AD203B41FA5}">
                      <a16:colId xmlns:a16="http://schemas.microsoft.com/office/drawing/2014/main" val="3530308410"/>
                    </a:ext>
                  </a:extLst>
                </a:gridCol>
                <a:gridCol w="810773">
                  <a:extLst>
                    <a:ext uri="{9D8B030D-6E8A-4147-A177-3AD203B41FA5}">
                      <a16:colId xmlns:a16="http://schemas.microsoft.com/office/drawing/2014/main" val="2933404429"/>
                    </a:ext>
                  </a:extLst>
                </a:gridCol>
                <a:gridCol w="810773">
                  <a:extLst>
                    <a:ext uri="{9D8B030D-6E8A-4147-A177-3AD203B41FA5}">
                      <a16:colId xmlns:a16="http://schemas.microsoft.com/office/drawing/2014/main" val="3368120400"/>
                    </a:ext>
                  </a:extLst>
                </a:gridCol>
              </a:tblGrid>
              <a:tr h="517934">
                <a:tc>
                  <a:txBody>
                    <a:bodyPr/>
                    <a:lstStyle/>
                    <a:p>
                      <a:pPr algn="ctr"/>
                      <a:r>
                        <a:rPr lang="en-US" sz="600" kern="150">
                          <a:effectLst/>
                        </a:rPr>
                        <a:t> </a:t>
                      </a:r>
                      <a:endParaRPr lang="ja-JP" sz="600" b="1"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ja-JP" sz="600" kern="150">
                          <a:effectLst/>
                        </a:rPr>
                        <a:t>温　泉</a:t>
                      </a:r>
                      <a:endParaRPr lang="ja-JP" sz="600" b="1"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pH</a:t>
                      </a:r>
                      <a:endParaRPr lang="ja-JP" sz="600" b="1"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zh-CN" sz="600" kern="150">
                          <a:effectLst/>
                        </a:rPr>
                        <a:t>偏硅酸</a:t>
                      </a:r>
                      <a:r>
                        <a:rPr lang="en-US" sz="600" kern="150">
                          <a:effectLst/>
                        </a:rPr>
                        <a:t>/ppmm</a:t>
                      </a:r>
                      <a:endParaRPr lang="ja-JP" sz="600" b="1"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455494222"/>
                  </a:ext>
                </a:extLst>
              </a:tr>
              <a:tr h="505662">
                <a:tc>
                  <a:txBody>
                    <a:bodyPr/>
                    <a:lstStyle/>
                    <a:p>
                      <a:pPr algn="ctr"/>
                      <a:r>
                        <a:rPr lang="en-US" sz="600" kern="150">
                          <a:effectLst/>
                        </a:rPr>
                        <a:t> </a:t>
                      </a:r>
                      <a:endParaRPr lang="ja-JP" sz="600" b="1"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nSpc>
                          <a:spcPct val="150000"/>
                        </a:lnSpc>
                      </a:pPr>
                      <a:r>
                        <a:rPr lang="ja-JP" sz="600" kern="150" dirty="0">
                          <a:effectLst/>
                        </a:rPr>
                        <a:t>美又温泉</a:t>
                      </a:r>
                    </a:p>
                    <a:p>
                      <a:pPr>
                        <a:lnSpc>
                          <a:spcPct val="150000"/>
                        </a:lnSpc>
                      </a:pPr>
                      <a:r>
                        <a:rPr lang="zh-CN" sz="600" kern="150" dirty="0">
                          <a:effectLst/>
                        </a:rPr>
                        <a:t>强碱</a:t>
                      </a:r>
                      <a:r>
                        <a:rPr lang="ja-JP" sz="600" kern="150" dirty="0">
                          <a:effectLst/>
                        </a:rPr>
                        <a:t>性単純温泉（低張性</a:t>
                      </a:r>
                      <a:r>
                        <a:rPr lang="zh-CN" sz="600" kern="150" dirty="0">
                          <a:effectLst/>
                        </a:rPr>
                        <a:t>强碱性</a:t>
                      </a:r>
                      <a:r>
                        <a:rPr lang="ja-JP" sz="600" kern="150" dirty="0">
                          <a:effectLst/>
                        </a:rPr>
                        <a:t>高温泉）</a:t>
                      </a:r>
                      <a:endParaRPr lang="ja-JP" sz="600" kern="150" dirty="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dirty="0">
                          <a:effectLst/>
                        </a:rPr>
                        <a:t>9.9</a:t>
                      </a:r>
                      <a:endParaRPr lang="ja-JP" sz="600" kern="150" dirty="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81.9</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19663921"/>
                  </a:ext>
                </a:extLst>
              </a:tr>
              <a:tr h="505662">
                <a:tc rowSpan="3">
                  <a:txBody>
                    <a:bodyPr/>
                    <a:lstStyle/>
                    <a:p>
                      <a:pPr algn="ctr"/>
                      <a:r>
                        <a:rPr lang="ja-JP" sz="600" kern="150">
                          <a:effectLst/>
                        </a:rPr>
                        <a:t>美人湯</a:t>
                      </a:r>
                      <a:endParaRPr lang="ja-JP" sz="600" b="1"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nSpc>
                          <a:spcPct val="150000"/>
                        </a:lnSpc>
                      </a:pPr>
                      <a:r>
                        <a:rPr lang="ja-JP" sz="600" kern="150">
                          <a:effectLst/>
                        </a:rPr>
                        <a:t>湯の川温泉（島根県）</a:t>
                      </a:r>
                    </a:p>
                    <a:p>
                      <a:pPr>
                        <a:lnSpc>
                          <a:spcPct val="150000"/>
                        </a:lnSpc>
                      </a:pPr>
                      <a:r>
                        <a:rPr lang="zh-CN" sz="600" kern="150">
                          <a:effectLst/>
                        </a:rPr>
                        <a:t>钠</a:t>
                      </a:r>
                      <a:r>
                        <a:rPr lang="ja-JP" sz="600" kern="150">
                          <a:effectLst/>
                        </a:rPr>
                        <a:t>・</a:t>
                      </a:r>
                      <a:r>
                        <a:rPr lang="zh-CN" sz="600" kern="150">
                          <a:effectLst/>
                        </a:rPr>
                        <a:t>钙</a:t>
                      </a:r>
                      <a:r>
                        <a:rPr lang="ja-JP" sz="600" kern="150">
                          <a:effectLst/>
                        </a:rPr>
                        <a:t>・硫酸</a:t>
                      </a:r>
                      <a:r>
                        <a:rPr lang="zh-CN" sz="600" kern="150">
                          <a:effectLst/>
                        </a:rPr>
                        <a:t>元</a:t>
                      </a:r>
                      <a:r>
                        <a:rPr lang="ja-JP" sz="600" kern="150">
                          <a:effectLst/>
                        </a:rPr>
                        <a:t>・塩化物泉</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dirty="0">
                          <a:effectLst/>
                        </a:rPr>
                        <a:t>8.5</a:t>
                      </a:r>
                      <a:endParaRPr lang="ja-JP" sz="600" kern="150" dirty="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dirty="0">
                          <a:effectLst/>
                        </a:rPr>
                        <a:t>26.8</a:t>
                      </a:r>
                      <a:endParaRPr lang="ja-JP" sz="600" kern="150" dirty="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2329104798"/>
                  </a:ext>
                </a:extLst>
              </a:tr>
              <a:tr h="382379">
                <a:tc vMerge="1">
                  <a:txBody>
                    <a:bodyPr/>
                    <a:lstStyle/>
                    <a:p>
                      <a:endParaRPr kumimoji="1" lang="ja-JP" altLang="en-US"/>
                    </a:p>
                  </a:txBody>
                  <a:tcPr/>
                </a:tc>
                <a:tc>
                  <a:txBody>
                    <a:bodyPr/>
                    <a:lstStyle/>
                    <a:p>
                      <a:pPr>
                        <a:lnSpc>
                          <a:spcPct val="150000"/>
                        </a:lnSpc>
                      </a:pPr>
                      <a:r>
                        <a:rPr lang="ja-JP" sz="600" kern="150">
                          <a:effectLst/>
                        </a:rPr>
                        <a:t>竜神温泉（和歌山県）</a:t>
                      </a:r>
                    </a:p>
                    <a:p>
                      <a:pPr>
                        <a:lnSpc>
                          <a:spcPct val="150000"/>
                        </a:lnSpc>
                      </a:pPr>
                      <a:r>
                        <a:rPr lang="zh-CN" sz="600" kern="150">
                          <a:effectLst/>
                        </a:rPr>
                        <a:t>钠</a:t>
                      </a:r>
                      <a:r>
                        <a:rPr lang="ja-JP" sz="600" kern="150">
                          <a:effectLst/>
                        </a:rPr>
                        <a:t>炭酸塩</a:t>
                      </a:r>
                      <a:r>
                        <a:rPr lang="zh-CN" sz="600" kern="150">
                          <a:effectLst/>
                        </a:rPr>
                        <a:t>素水</a:t>
                      </a:r>
                      <a:r>
                        <a:rPr lang="ja-JP" sz="600" kern="150">
                          <a:effectLst/>
                        </a:rPr>
                        <a:t>泉</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8.4</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24.4</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1326652266"/>
                  </a:ext>
                </a:extLst>
              </a:tr>
              <a:tr h="382379">
                <a:tc vMerge="1">
                  <a:txBody>
                    <a:bodyPr/>
                    <a:lstStyle/>
                    <a:p>
                      <a:endParaRPr kumimoji="1" lang="ja-JP" altLang="en-US"/>
                    </a:p>
                  </a:txBody>
                  <a:tcPr/>
                </a:tc>
                <a:tc>
                  <a:txBody>
                    <a:bodyPr/>
                    <a:lstStyle/>
                    <a:p>
                      <a:pPr>
                        <a:lnSpc>
                          <a:spcPct val="150000"/>
                        </a:lnSpc>
                      </a:pPr>
                      <a:r>
                        <a:rPr lang="ja-JP" sz="600" kern="150">
                          <a:effectLst/>
                        </a:rPr>
                        <a:t>川中温泉（群馬県）</a:t>
                      </a:r>
                    </a:p>
                    <a:p>
                      <a:pPr>
                        <a:lnSpc>
                          <a:spcPct val="150000"/>
                        </a:lnSpc>
                      </a:pPr>
                      <a:r>
                        <a:rPr lang="zh-CN" sz="600" kern="150">
                          <a:effectLst/>
                        </a:rPr>
                        <a:t>钙质</a:t>
                      </a:r>
                      <a:r>
                        <a:rPr lang="ja-JP" sz="600" kern="150">
                          <a:effectLst/>
                        </a:rPr>
                        <a:t>硫酸塩泉</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8.1</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52.9</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3704267125"/>
                  </a:ext>
                </a:extLst>
              </a:tr>
              <a:tr h="628948">
                <a:tc rowSpan="3">
                  <a:txBody>
                    <a:bodyPr/>
                    <a:lstStyle/>
                    <a:p>
                      <a:pPr algn="ctr"/>
                      <a:r>
                        <a:rPr lang="ja-JP" sz="600" kern="150">
                          <a:effectLst/>
                        </a:rPr>
                        <a:t>美肌湯</a:t>
                      </a:r>
                      <a:endParaRPr lang="ja-JP" sz="600" b="1"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nSpc>
                          <a:spcPct val="150000"/>
                        </a:lnSpc>
                      </a:pPr>
                      <a:r>
                        <a:rPr lang="ja-JP" sz="600" kern="150">
                          <a:effectLst/>
                        </a:rPr>
                        <a:t>斐乃上温泉（島根県）</a:t>
                      </a:r>
                    </a:p>
                    <a:p>
                      <a:pPr>
                        <a:lnSpc>
                          <a:spcPct val="150000"/>
                        </a:lnSpc>
                      </a:pPr>
                      <a:r>
                        <a:rPr lang="zh-CN" sz="600" kern="150">
                          <a:effectLst/>
                        </a:rPr>
                        <a:t>强碱</a:t>
                      </a:r>
                      <a:r>
                        <a:rPr lang="ja-JP" sz="600" kern="150">
                          <a:effectLst/>
                        </a:rPr>
                        <a:t>性単純温泉（低張性</a:t>
                      </a:r>
                      <a:r>
                        <a:rPr lang="zh-CN" sz="600" kern="150">
                          <a:effectLst/>
                        </a:rPr>
                        <a:t>强碱</a:t>
                      </a:r>
                      <a:r>
                        <a:rPr lang="ja-JP" sz="600" kern="150">
                          <a:effectLst/>
                        </a:rPr>
                        <a:t>高温泉）</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9.9</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30.5</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2499661875"/>
                  </a:ext>
                </a:extLst>
              </a:tr>
              <a:tr h="628948">
                <a:tc vMerge="1">
                  <a:txBody>
                    <a:bodyPr/>
                    <a:lstStyle/>
                    <a:p>
                      <a:endParaRPr kumimoji="1" lang="ja-JP" altLang="en-US"/>
                    </a:p>
                  </a:txBody>
                  <a:tcPr/>
                </a:tc>
                <a:tc>
                  <a:txBody>
                    <a:bodyPr/>
                    <a:lstStyle/>
                    <a:p>
                      <a:pPr>
                        <a:lnSpc>
                          <a:spcPct val="150000"/>
                        </a:lnSpc>
                      </a:pPr>
                      <a:r>
                        <a:rPr lang="ja-JP" sz="600" kern="150">
                          <a:effectLst/>
                        </a:rPr>
                        <a:t>嬉野温泉（佐賀県）</a:t>
                      </a:r>
                    </a:p>
                    <a:p>
                      <a:pPr>
                        <a:lnSpc>
                          <a:spcPct val="150000"/>
                        </a:lnSpc>
                      </a:pPr>
                      <a:r>
                        <a:rPr lang="zh-CN" sz="600" kern="150">
                          <a:effectLst/>
                        </a:rPr>
                        <a:t>钠质</a:t>
                      </a:r>
                      <a:r>
                        <a:rPr lang="ja-JP" sz="600" kern="150">
                          <a:effectLst/>
                        </a:rPr>
                        <a:t>炭酸水素塩・塩化物泉（低張性</a:t>
                      </a:r>
                      <a:r>
                        <a:rPr lang="zh-CN" sz="600" kern="150">
                          <a:effectLst/>
                        </a:rPr>
                        <a:t>强碱</a:t>
                      </a:r>
                      <a:r>
                        <a:rPr lang="ja-JP" sz="600" kern="150">
                          <a:effectLst/>
                        </a:rPr>
                        <a:t>高温泉）</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8.7</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169</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1063194652"/>
                  </a:ext>
                </a:extLst>
              </a:tr>
              <a:tr h="505662">
                <a:tc vMerge="1">
                  <a:txBody>
                    <a:bodyPr/>
                    <a:lstStyle/>
                    <a:p>
                      <a:endParaRPr kumimoji="1" lang="ja-JP" altLang="en-US"/>
                    </a:p>
                  </a:txBody>
                  <a:tcPr/>
                </a:tc>
                <a:tc>
                  <a:txBody>
                    <a:bodyPr/>
                    <a:lstStyle/>
                    <a:p>
                      <a:pPr>
                        <a:lnSpc>
                          <a:spcPct val="150000"/>
                        </a:lnSpc>
                      </a:pPr>
                      <a:r>
                        <a:rPr lang="ja-JP" sz="600" kern="150">
                          <a:effectLst/>
                        </a:rPr>
                        <a:t>喜連川温泉（栃木県）</a:t>
                      </a:r>
                    </a:p>
                    <a:p>
                      <a:pPr>
                        <a:lnSpc>
                          <a:spcPct val="150000"/>
                        </a:lnSpc>
                      </a:pPr>
                      <a:r>
                        <a:rPr lang="zh-CN" sz="600" kern="150">
                          <a:effectLst/>
                        </a:rPr>
                        <a:t>钠</a:t>
                      </a:r>
                      <a:r>
                        <a:rPr lang="ja-JP" sz="600" kern="150">
                          <a:effectLst/>
                        </a:rPr>
                        <a:t>塩化物泉（弱</a:t>
                      </a:r>
                      <a:r>
                        <a:rPr lang="zh-CN" sz="600" kern="150">
                          <a:effectLst/>
                        </a:rPr>
                        <a:t>强碱</a:t>
                      </a:r>
                      <a:r>
                        <a:rPr lang="ja-JP" sz="600" kern="150">
                          <a:effectLst/>
                        </a:rPr>
                        <a:t>高温泉）</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a:effectLst/>
                        </a:rPr>
                        <a:t>8.0</a:t>
                      </a:r>
                      <a:endParaRPr lang="ja-JP" sz="600" kern="150">
                        <a:effectLst/>
                        <a:latin typeface="Liberation Serif"/>
                        <a:ea typeface="ＭＳ 明朝" panose="02020609040205080304" pitchFamily="17" charset="-128"/>
                        <a:cs typeface="Arial" panose="020B0604020202020204" pitchFamily="34" charset="0"/>
                      </a:endParaRPr>
                    </a:p>
                  </a:txBody>
                  <a:tcPr marL="45975" marR="45975" marT="13793" marB="13793" anchor="ctr"/>
                </a:tc>
                <a:tc>
                  <a:txBody>
                    <a:bodyPr/>
                    <a:lstStyle/>
                    <a:p>
                      <a:pPr algn="ctr"/>
                      <a:r>
                        <a:rPr lang="en-US" sz="600" kern="150" dirty="0">
                          <a:effectLst/>
                        </a:rPr>
                        <a:t>68.5</a:t>
                      </a:r>
                      <a:endParaRPr lang="ja-JP" sz="600" kern="150" dirty="0">
                        <a:effectLst/>
                        <a:latin typeface="Liberation Serif"/>
                        <a:ea typeface="ＭＳ 明朝" panose="02020609040205080304" pitchFamily="17" charset="-128"/>
                        <a:cs typeface="Arial" panose="020B0604020202020204" pitchFamily="34" charset="0"/>
                      </a:endParaRPr>
                    </a:p>
                  </a:txBody>
                  <a:tcPr marL="45975" marR="45975" marT="13793" marB="13793" anchor="ctr"/>
                </a:tc>
                <a:extLst>
                  <a:ext uri="{0D108BD9-81ED-4DB2-BD59-A6C34878D82A}">
                    <a16:rowId xmlns:a16="http://schemas.microsoft.com/office/drawing/2014/main" val="1529515469"/>
                  </a:ext>
                </a:extLst>
              </a:tr>
            </a:tbl>
          </a:graphicData>
        </a:graphic>
      </p:graphicFrame>
      <p:sp>
        <p:nvSpPr>
          <p:cNvPr id="3" name="Rectangle 1">
            <a:extLst>
              <a:ext uri="{FF2B5EF4-FFF2-40B4-BE49-F238E27FC236}">
                <a16:creationId xmlns:a16="http://schemas.microsoft.com/office/drawing/2014/main" id="{F4E7DABA-F089-44D1-B6EB-DF15A950D0F2}"/>
              </a:ext>
            </a:extLst>
          </p:cNvPr>
          <p:cNvSpPr>
            <a:spLocks noChangeArrowheads="1"/>
          </p:cNvSpPr>
          <p:nvPr/>
        </p:nvSpPr>
        <p:spPr bwMode="auto">
          <a:xfrm>
            <a:off x="-13775767" y="1888942"/>
            <a:ext cx="39946903" cy="280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201613"/>
                </a:solidFill>
                <a:effectLst/>
                <a:latin typeface="Microsoft YaHei Light" panose="020B0502040204020203" pitchFamily="34" charset="-122"/>
                <a:ea typeface="Microsoft YaHei Light" panose="020B0502040204020203" pitchFamily="34" charset="-122"/>
                <a:cs typeface="Arial" panose="020B0604020202020204" pitchFamily="34" charset="0"/>
              </a:rPr>
              <a:t>島根県浜田市資料</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5068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4AB940-BF4D-4BBC-8F27-FDD6AA14A1BD}"/>
              </a:ext>
            </a:extLst>
          </p:cNvPr>
          <p:cNvSpPr>
            <a:spLocks noGrp="1"/>
          </p:cNvSpPr>
          <p:nvPr>
            <p:ph type="title"/>
          </p:nvPr>
        </p:nvSpPr>
        <p:spPr/>
        <p:txBody>
          <a:bodyPr>
            <a:normAutofit/>
          </a:bodyPr>
          <a:lstStyle/>
          <a:p>
            <a:r>
              <a:rPr kumimoji="1" lang="ja-JP" altLang="en-US" dirty="0"/>
              <a:t>東京理科大山口分校准教授</a:t>
            </a:r>
            <a:r>
              <a:rPr kumimoji="1" lang="ja-JP" altLang="en-US"/>
              <a:t>浅野比は学術調査した</a:t>
            </a:r>
            <a:r>
              <a:rPr kumimoji="1" lang="ja-JP" altLang="en-US" dirty="0"/>
              <a:t>。</a:t>
            </a:r>
          </a:p>
        </p:txBody>
      </p:sp>
      <p:pic>
        <p:nvPicPr>
          <p:cNvPr id="5" name="イメージ7">
            <a:extLst>
              <a:ext uri="{FF2B5EF4-FFF2-40B4-BE49-F238E27FC236}">
                <a16:creationId xmlns:a16="http://schemas.microsoft.com/office/drawing/2014/main" id="{C9161D79-6954-4C4E-AA8F-E013161AA4E3}"/>
              </a:ext>
            </a:extLst>
          </p:cNvPr>
          <p:cNvPicPr>
            <a:picLocks noGrp="1"/>
          </p:cNvPicPr>
          <p:nvPr>
            <p:ph sz="half" idx="1"/>
          </p:nvPr>
        </p:nvPicPr>
        <p:blipFill>
          <a:blip r:embed="rId2">
            <a:lum/>
            <a:alphaModFix/>
          </a:blip>
          <a:stretch>
            <a:fillRect/>
          </a:stretch>
        </p:blipFill>
        <p:spPr>
          <a:xfrm>
            <a:off x="2357437" y="2929731"/>
            <a:ext cx="2143125" cy="2143125"/>
          </a:xfrm>
          <a:prstGeom prst="rect">
            <a:avLst/>
          </a:prstGeom>
        </p:spPr>
      </p:pic>
      <p:sp>
        <p:nvSpPr>
          <p:cNvPr id="4" name="コンテンツ プレースホルダー 3">
            <a:extLst>
              <a:ext uri="{FF2B5EF4-FFF2-40B4-BE49-F238E27FC236}">
                <a16:creationId xmlns:a16="http://schemas.microsoft.com/office/drawing/2014/main" id="{C8AB50D9-7B4B-4A25-82FF-84B9FAA5885C}"/>
              </a:ext>
            </a:extLst>
          </p:cNvPr>
          <p:cNvSpPr>
            <a:spLocks noGrp="1"/>
          </p:cNvSpPr>
          <p:nvPr>
            <p:ph sz="half" idx="2"/>
          </p:nvPr>
        </p:nvSpPr>
        <p:spPr>
          <a:xfrm>
            <a:off x="6096000" y="2895314"/>
            <a:ext cx="5181600" cy="2831216"/>
          </a:xfrm>
        </p:spPr>
        <p:txBody>
          <a:bodyPr>
            <a:normAutofit/>
          </a:bodyPr>
          <a:lstStyle/>
          <a:p>
            <a:pPr algn="just"/>
            <a:r>
              <a:rPr lang="ja-JP" altLang="en-US" sz="1600" b="0" i="0" dirty="0">
                <a:solidFill>
                  <a:srgbClr val="404040"/>
                </a:solidFill>
                <a:effectLst/>
                <a:latin typeface="Open Sans" panose="020B0606030504020204" pitchFamily="34" charset="0"/>
              </a:rPr>
              <a:t>山口東京理科大共通教育センター講師浅野比氏（研究分野大気、水環境分析）が学術調査から美又温泉の謎を科学的に解明した。美又温泉の肌再生のメカニズムを次のように分析しました。</a:t>
            </a:r>
          </a:p>
          <a:p>
            <a:pPr algn="just"/>
            <a:r>
              <a:rPr lang="ja-JP" altLang="en-US" sz="1600" b="0" i="0" dirty="0">
                <a:solidFill>
                  <a:srgbClr val="404040"/>
                </a:solidFill>
                <a:effectLst/>
                <a:latin typeface="Open Sans" panose="020B0606030504020204" pitchFamily="34" charset="0"/>
              </a:rPr>
              <a:t>①荒れた肌（古い角質）は美又温泉の高いアルカリ性によって除去されます。</a:t>
            </a:r>
          </a:p>
          <a:p>
            <a:pPr algn="just"/>
            <a:r>
              <a:rPr lang="ja-JP" altLang="en-US" sz="1600" b="0" i="0" dirty="0">
                <a:solidFill>
                  <a:srgbClr val="404040"/>
                </a:solidFill>
                <a:effectLst/>
                <a:latin typeface="Open Sans" panose="020B0606030504020204" pitchFamily="34" charset="0"/>
              </a:rPr>
              <a:t>②また、豊富なメタケイ酸は高いアルカリ性によって活性化されます。</a:t>
            </a:r>
          </a:p>
          <a:p>
            <a:pPr algn="just"/>
            <a:r>
              <a:rPr lang="ja-JP" altLang="en-US" sz="1600" b="0" i="0" dirty="0">
                <a:solidFill>
                  <a:srgbClr val="404040"/>
                </a:solidFill>
                <a:effectLst/>
                <a:latin typeface="Open Sans" panose="020B0606030504020204" pitchFamily="34" charset="0"/>
              </a:rPr>
              <a:t>③活性化されたメタケイ酸が新しい角質を再生し、保湿を促進します。</a:t>
            </a:r>
          </a:p>
          <a:p>
            <a:pPr marL="0" indent="0">
              <a:lnSpc>
                <a:spcPct val="115000"/>
              </a:lnSpc>
              <a:spcAft>
                <a:spcPts val="700"/>
              </a:spcAft>
              <a:buNone/>
            </a:pPr>
            <a:endParaRPr lang="ja-JP" altLang="ja-JP" sz="1600" kern="150" dirty="0">
              <a:effectLst/>
              <a:latin typeface="Liberation Serif"/>
              <a:ea typeface="ＭＳ 明朝" panose="02020609040205080304" pitchFamily="17" charset="-128"/>
              <a:cs typeface="Arial" panose="020B0604020202020204" pitchFamily="34" charset="0"/>
            </a:endParaRPr>
          </a:p>
          <a:p>
            <a:endParaRPr kumimoji="1" lang="ja-JP" altLang="en-US" dirty="0"/>
          </a:p>
        </p:txBody>
      </p:sp>
    </p:spTree>
    <p:extLst>
      <p:ext uri="{BB962C8B-B14F-4D97-AF65-F5344CB8AC3E}">
        <p14:creationId xmlns:p14="http://schemas.microsoft.com/office/powerpoint/2010/main" val="17586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AEC170-183F-449F-B37F-3AB9A081EF1C}"/>
              </a:ext>
            </a:extLst>
          </p:cNvPr>
          <p:cNvSpPr>
            <a:spLocks noGrp="1"/>
          </p:cNvSpPr>
          <p:nvPr>
            <p:ph type="title"/>
          </p:nvPr>
        </p:nvSpPr>
        <p:spPr/>
        <p:txBody>
          <a:bodyPr>
            <a:normAutofit/>
          </a:bodyPr>
          <a:lstStyle/>
          <a:p>
            <a:r>
              <a:rPr lang="ja-JP" altLang="en-US" dirty="0"/>
              <a:t>温泉治療専門医が美又温泉の秘密を明かす</a:t>
            </a:r>
          </a:p>
        </p:txBody>
      </p:sp>
      <p:pic>
        <p:nvPicPr>
          <p:cNvPr id="5" name="コンテンツ プレースホルダー 4">
            <a:extLst>
              <a:ext uri="{FF2B5EF4-FFF2-40B4-BE49-F238E27FC236}">
                <a16:creationId xmlns:a16="http://schemas.microsoft.com/office/drawing/2014/main" id="{654991BF-9AD6-4326-A352-3DA02E0BE9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02346" y="1825625"/>
            <a:ext cx="2987307" cy="4351338"/>
          </a:xfrm>
        </p:spPr>
      </p:pic>
    </p:spTree>
    <p:extLst>
      <p:ext uri="{BB962C8B-B14F-4D97-AF65-F5344CB8AC3E}">
        <p14:creationId xmlns:p14="http://schemas.microsoft.com/office/powerpoint/2010/main" val="321980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7CC776-F37D-4779-B769-D747C85D89F4}"/>
              </a:ext>
            </a:extLst>
          </p:cNvPr>
          <p:cNvSpPr>
            <a:spLocks noGrp="1"/>
          </p:cNvSpPr>
          <p:nvPr>
            <p:ph type="title"/>
          </p:nvPr>
        </p:nvSpPr>
        <p:spPr/>
        <p:txBody>
          <a:bodyPr>
            <a:normAutofit/>
          </a:bodyPr>
          <a:lstStyle/>
          <a:p>
            <a:pPr algn="ctr"/>
            <a:r>
              <a:rPr kumimoji="1" lang="ja-JP" altLang="en-US" sz="2000" dirty="0"/>
              <a:t>「美又の華湯」誕生</a:t>
            </a:r>
          </a:p>
        </p:txBody>
      </p:sp>
      <p:sp>
        <p:nvSpPr>
          <p:cNvPr id="3" name="コンテンツ プレースホルダー 2">
            <a:extLst>
              <a:ext uri="{FF2B5EF4-FFF2-40B4-BE49-F238E27FC236}">
                <a16:creationId xmlns:a16="http://schemas.microsoft.com/office/drawing/2014/main" id="{02BAADC4-8FF6-445A-A15D-E4F37CA19C68}"/>
              </a:ext>
            </a:extLst>
          </p:cNvPr>
          <p:cNvSpPr>
            <a:spLocks noGrp="1"/>
          </p:cNvSpPr>
          <p:nvPr>
            <p:ph sz="half" idx="1"/>
          </p:nvPr>
        </p:nvSpPr>
        <p:spPr/>
        <p:txBody>
          <a:bodyPr>
            <a:normAutofit/>
          </a:bodyPr>
          <a:lstStyle/>
          <a:p>
            <a:r>
              <a:rPr kumimoji="1" lang="ja-JP" altLang="en-US" sz="1800" dirty="0"/>
              <a:t>株式会社ＳＨＡＮＢＡＲＡと美又温泉国民保養センターが企画し、美又温泉の泉質分析データに基づいて、源泉にもっと近い高級入浴剤を開発した。</a:t>
            </a:r>
            <a:endParaRPr kumimoji="1" lang="en-US" altLang="ja-JP" sz="1800" dirty="0"/>
          </a:p>
          <a:p>
            <a:r>
              <a:rPr lang="ja-JP" altLang="en-US" sz="1800" dirty="0"/>
              <a:t>数多くのモニターに試用していただき、好評を得ています。</a:t>
            </a:r>
            <a:endParaRPr lang="en-US" altLang="ja-JP" sz="1800" dirty="0"/>
          </a:p>
          <a:p>
            <a:r>
              <a:rPr kumimoji="1" lang="ja-JP" altLang="en-US" sz="1800" dirty="0"/>
              <a:t>販売元；株式会社ＳＨＡＮＢＡＲＡ。〒</a:t>
            </a:r>
            <a:r>
              <a:rPr kumimoji="1" lang="en-US" altLang="ja-JP" sz="1800" dirty="0"/>
              <a:t>113-0021</a:t>
            </a:r>
            <a:r>
              <a:rPr kumimoji="1" lang="ja-JP" altLang="en-US" sz="1800" dirty="0"/>
              <a:t>東京都文京区本駒込４</a:t>
            </a:r>
            <a:r>
              <a:rPr kumimoji="1" lang="en-US" altLang="ja-JP" sz="1800" dirty="0"/>
              <a:t>-19-5 </a:t>
            </a:r>
            <a:r>
              <a:rPr kumimoji="1" lang="ja-JP" altLang="en-US" sz="1800" dirty="0"/>
              <a:t>。</a:t>
            </a:r>
          </a:p>
        </p:txBody>
      </p:sp>
      <p:pic>
        <p:nvPicPr>
          <p:cNvPr id="4098" name="Picture 2">
            <a:extLst>
              <a:ext uri="{FF2B5EF4-FFF2-40B4-BE49-F238E27FC236}">
                <a16:creationId xmlns:a16="http://schemas.microsoft.com/office/drawing/2014/main" id="{7BBE9F6C-C446-43CB-9AE3-16EB613A41D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rot="5400000">
            <a:off x="7011847" y="2572544"/>
            <a:ext cx="4207827"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2899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TotalTime>
  <Words>491</Words>
  <Application>Microsoft Office PowerPoint</Application>
  <PresentationFormat>ワイド画面</PresentationFormat>
  <Paragraphs>58</Paragraphs>
  <Slides>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Liberation Serif</vt:lpstr>
      <vt:lpstr>Microsoft YaHei Light</vt:lpstr>
      <vt:lpstr>游ゴシック</vt:lpstr>
      <vt:lpstr>游ゴシック Light</vt:lpstr>
      <vt:lpstr>Arial</vt:lpstr>
      <vt:lpstr>Open Sans</vt:lpstr>
      <vt:lpstr>Office テーマ</vt:lpstr>
      <vt:lpstr>日本一美肌湯美又温泉</vt:lpstr>
      <vt:lpstr>日本一「美肌の湯」 </vt:lpstr>
      <vt:lpstr>神の国島根西部石見銀山の水脈がつながる。泉質は日本一、PH9.9、メタケイ酸豊富。国民保養センターから鳥瞰</vt:lpstr>
      <vt:lpstr>PowerPoint プレゼンテーション</vt:lpstr>
      <vt:lpstr>東京理科大山口分校准教授浅野比は学術調査した。</vt:lpstr>
      <vt:lpstr>温泉治療専門医が美又温泉の秘密を明かす</vt:lpstr>
      <vt:lpstr>「美又の華湯」誕生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日本一美肌湯美又温泉</dc:title>
  <dc:creator>xiao jinde</dc:creator>
  <cp:lastModifiedBy>xiao jinde</cp:lastModifiedBy>
  <cp:revision>9</cp:revision>
  <cp:lastPrinted>2021-05-24T08:00:06Z</cp:lastPrinted>
  <dcterms:created xsi:type="dcterms:W3CDTF">2021-05-07T07:39:52Z</dcterms:created>
  <dcterms:modified xsi:type="dcterms:W3CDTF">2021-05-24T08:03:37Z</dcterms:modified>
</cp:coreProperties>
</file>